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9" r:id="rId3"/>
    <p:sldId id="280" r:id="rId4"/>
    <p:sldId id="258" r:id="rId5"/>
    <p:sldId id="274" r:id="rId6"/>
    <p:sldId id="303" r:id="rId7"/>
    <p:sldId id="306" r:id="rId8"/>
    <p:sldId id="307" r:id="rId9"/>
    <p:sldId id="278" r:id="rId10"/>
    <p:sldId id="283" r:id="rId11"/>
    <p:sldId id="289" r:id="rId12"/>
    <p:sldId id="290" r:id="rId13"/>
    <p:sldId id="302" r:id="rId14"/>
    <p:sldId id="304" r:id="rId15"/>
    <p:sldId id="305" r:id="rId16"/>
    <p:sldId id="287" r:id="rId17"/>
    <p:sldId id="301" r:id="rId18"/>
    <p:sldId id="308" r:id="rId19"/>
    <p:sldId id="309" r:id="rId20"/>
    <p:sldId id="310" r:id="rId21"/>
    <p:sldId id="311" r:id="rId22"/>
    <p:sldId id="312" r:id="rId23"/>
    <p:sldId id="286" r:id="rId24"/>
    <p:sldId id="273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33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9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2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5979091" y="0"/>
            <a:ext cx="2143125" cy="51435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3694259" y="2881"/>
            <a:ext cx="95409" cy="51435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72050" y="569214"/>
            <a:ext cx="3394710" cy="2420636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500" b="1" spc="-38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74128" y="3381375"/>
            <a:ext cx="3394710" cy="959739"/>
          </a:xfrm>
        </p:spPr>
        <p:txBody>
          <a:bodyPr lIns="68580" rIns="68580" rtlCol="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3628505" y="-1009"/>
            <a:ext cx="103160" cy="51435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4" y="0"/>
            <a:ext cx="36370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4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58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36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47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51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71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97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1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2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8DD5-AEBE-914B-9CB4-FF7212B814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462C-FA18-2945-9FE7-7D2AD9D0357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85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955" y="569214"/>
            <a:ext cx="4739468" cy="2420636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/>
              <a:t>QUALE INTERVENTO IN CASO DI GERD POST-OPERATORIO? 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SEMPRE RYGB?</a:t>
            </a:r>
            <a:endParaRPr lang="it-IT" sz="4000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8955" y="3205735"/>
            <a:ext cx="4739468" cy="168804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it-IT" sz="3300" b="1" dirty="0" smtClean="0">
                <a:solidFill>
                  <a:srgbClr val="FFC000"/>
                </a:solidFill>
              </a:rPr>
              <a:t>DR. GIACOMO PIATTO</a:t>
            </a:r>
          </a:p>
          <a:p>
            <a:endParaRPr lang="it-IT" sz="2100" b="1" dirty="0">
              <a:solidFill>
                <a:srgbClr val="FFC000"/>
              </a:solidFill>
            </a:endParaRPr>
          </a:p>
          <a:p>
            <a:pPr algn="ctr"/>
            <a:r>
              <a:rPr lang="it-IT" sz="2100" b="1" dirty="0" smtClean="0">
                <a:solidFill>
                  <a:srgbClr val="FFC000"/>
                </a:solidFill>
              </a:rPr>
              <a:t>UOC CHIRURGIA GENERALE E D’URGENZA</a:t>
            </a:r>
          </a:p>
          <a:p>
            <a:pPr algn="ctr"/>
            <a:endParaRPr lang="it-IT" sz="2100" b="1" dirty="0" smtClean="0">
              <a:solidFill>
                <a:srgbClr val="FFC000"/>
              </a:solidFill>
            </a:endParaRPr>
          </a:p>
          <a:p>
            <a:pPr algn="ctr"/>
            <a:r>
              <a:rPr lang="it-IT" sz="2100" b="1" dirty="0" smtClean="0">
                <a:solidFill>
                  <a:srgbClr val="FFC000"/>
                </a:solidFill>
              </a:rPr>
              <a:t>OSPEDALE DI MONTEBELLUNA (TV)</a:t>
            </a:r>
            <a:endParaRPr lang="it-IT" sz="21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SG TO RYGB FOR GERD (2)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0170" y="881088"/>
            <a:ext cx="85691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dirty="0" smtClean="0"/>
              <a:t>17 PAPERS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dirty="0" smtClean="0"/>
              <a:t>556 REVISIONAL RYGB (FROM SG)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b="1" dirty="0" smtClean="0"/>
              <a:t>30.4%</a:t>
            </a:r>
            <a:r>
              <a:rPr lang="it-IT" dirty="0" smtClean="0"/>
              <a:t> INDICATIONS FOR CONVERSION DUE TO GERD</a:t>
            </a:r>
          </a:p>
        </p:txBody>
      </p:sp>
      <p:pic>
        <p:nvPicPr>
          <p:cNvPr id="8" name="Immagine 7" descr="Schermata 2023-12-29 alle 22.47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4455"/>
            <a:ext cx="4341843" cy="1502740"/>
          </a:xfrm>
          <a:prstGeom prst="rect">
            <a:avLst/>
          </a:prstGeom>
        </p:spPr>
      </p:pic>
      <p:pic>
        <p:nvPicPr>
          <p:cNvPr id="9" name="Immagine 8" descr="Schermata 2023-12-29 alle 22.48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8" y="2734455"/>
            <a:ext cx="4643112" cy="145453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60170" y="4237195"/>
            <a:ext cx="856910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RESOLUTION OF GERD SYMPTOMS: 79.7% AT 1 YEAR, </a:t>
            </a:r>
            <a:r>
              <a:rPr lang="it-IT" b="1" dirty="0" smtClean="0"/>
              <a:t>91.3% AT 2 YEARS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11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SG TO RYGB FOR GERD (3)</a:t>
            </a:r>
            <a:endParaRPr lang="it-IT" sz="2000" b="1" dirty="0"/>
          </a:p>
        </p:txBody>
      </p:sp>
      <p:pic>
        <p:nvPicPr>
          <p:cNvPr id="2" name="Immagine 1" descr="Schermata 2024-04-25 alle 16.02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29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1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0170" y="1099597"/>
            <a:ext cx="8569104" cy="303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/>
              <a:t>DATA FROM THE METABOLIC AND BARIATRIC SURGERY ACCREDITATION AND QUALITY IMPROVEMENT PROGRAM (</a:t>
            </a:r>
            <a:r>
              <a:rPr lang="it-IT" u="sng" dirty="0"/>
              <a:t>MBSAQIP</a:t>
            </a:r>
            <a:r>
              <a:rPr lang="it-IT" dirty="0"/>
              <a:t>)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b="1" dirty="0" smtClean="0"/>
              <a:t>13432</a:t>
            </a:r>
            <a:r>
              <a:rPr lang="it-IT" dirty="0" smtClean="0"/>
              <a:t> REVISIONAL RYGB AFTER SG IN 2020-2021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dirty="0" smtClean="0"/>
              <a:t>INDICATIONS: </a:t>
            </a:r>
            <a:r>
              <a:rPr lang="it-IT" b="1" dirty="0" smtClean="0"/>
              <a:t>GERD 55.3% (!)</a:t>
            </a:r>
            <a:r>
              <a:rPr lang="it-IT" dirty="0" smtClean="0"/>
              <a:t>, WEIGHT REGAIN 24.4%</a:t>
            </a:r>
          </a:p>
          <a:p>
            <a:endParaRPr lang="it-IT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t-IT" b="1" dirty="0" smtClean="0"/>
              <a:t>30 DAYS OUTCOME</a:t>
            </a:r>
            <a:r>
              <a:rPr lang="it-IT" dirty="0" smtClean="0"/>
              <a:t>: </a:t>
            </a:r>
            <a:r>
              <a:rPr lang="it-IT" u="sng" dirty="0" smtClean="0"/>
              <a:t>REVISIONAL RYGB</a:t>
            </a:r>
            <a:r>
              <a:rPr lang="it-IT" dirty="0" smtClean="0"/>
              <a:t> </a:t>
            </a:r>
            <a:r>
              <a:rPr lang="it-IT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dirty="0" smtClean="0"/>
              <a:t> RATE OF SERIOUS COMPLICATIONS COMPARED TO </a:t>
            </a:r>
            <a:r>
              <a:rPr lang="it-IT" u="sng" dirty="0" smtClean="0"/>
              <a:t>PRIMARY RYGB</a:t>
            </a:r>
            <a:r>
              <a:rPr lang="it-IT" dirty="0" smtClean="0"/>
              <a:t> (7.2% VS 5%), NO DIFFERENCE IN MORTALITY(0.1%)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SG TO RYGB FOR GERD (4)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63651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OAGB &amp; GERD?</a:t>
            </a:r>
            <a:endParaRPr lang="it-IT" sz="2000" b="1" dirty="0"/>
          </a:p>
        </p:txBody>
      </p:sp>
      <p:pic>
        <p:nvPicPr>
          <p:cNvPr id="2" name="Immagine 1" descr="Schermata 2024-04-27 alle 14.54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845"/>
            <a:ext cx="9144000" cy="302391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0170" y="3934936"/>
            <a:ext cx="856910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27775 OAGB PATIENTS </a:t>
            </a:r>
            <a:r>
              <a:rPr lang="it-IT" dirty="0" smtClean="0">
                <a:sym typeface="Wingdings"/>
              </a:rPr>
              <a:t> </a:t>
            </a:r>
            <a:r>
              <a:rPr lang="it-IT" b="1" dirty="0" smtClean="0">
                <a:sym typeface="Wingdings"/>
              </a:rPr>
              <a:t>6% RATE OF NEW-ONSET GERD</a:t>
            </a:r>
            <a:r>
              <a:rPr lang="it-IT" dirty="0">
                <a:sym typeface="Wingdings"/>
              </a:rPr>
              <a:t> </a:t>
            </a:r>
            <a:r>
              <a:rPr lang="it-IT" dirty="0" smtClean="0">
                <a:sym typeface="Wingdings"/>
              </a:rPr>
              <a:t>(SIMILAR TO SG!)</a:t>
            </a:r>
          </a:p>
        </p:txBody>
      </p:sp>
    </p:spTree>
    <p:extLst>
      <p:ext uri="{BB962C8B-B14F-4D97-AF65-F5344CB8AC3E}">
        <p14:creationId xmlns:p14="http://schemas.microsoft.com/office/powerpoint/2010/main" val="13246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2024-04-28 alle 15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371599"/>
            <a:ext cx="9139238" cy="3334587"/>
          </a:xfrm>
          <a:prstGeom prst="rect">
            <a:avLst/>
          </a:prstGeom>
        </p:spPr>
      </p:pic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OAGB VS RYGB AFTER SG FOR GERD (1)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83158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OAGB VS RYGB AFTER SG FOR GERD (2)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0170" y="1099597"/>
            <a:ext cx="8569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6 COMPARATIVE STUDIES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739 PATIENTS, 373 OAGB, 366 RYGB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GERD REMISSION</a:t>
            </a:r>
            <a:r>
              <a:rPr lang="it-IT" dirty="0" smtClean="0"/>
              <a:t>: 68.6% AFTER OAGB VS </a:t>
            </a:r>
            <a:r>
              <a:rPr lang="it-IT" b="1" dirty="0" smtClean="0"/>
              <a:t>80.6%</a:t>
            </a:r>
            <a:r>
              <a:rPr lang="it-IT" dirty="0" smtClean="0"/>
              <a:t> AFTER </a:t>
            </a:r>
            <a:r>
              <a:rPr lang="it-IT" b="1" dirty="0" smtClean="0"/>
              <a:t>RYGB</a:t>
            </a:r>
            <a:r>
              <a:rPr lang="it-IT" dirty="0" smtClean="0"/>
              <a:t> (</a:t>
            </a:r>
            <a:r>
              <a:rPr lang="it-IT" dirty="0" err="1" smtClean="0"/>
              <a:t>p</a:t>
            </a:r>
            <a:r>
              <a:rPr lang="it-IT" dirty="0" smtClean="0"/>
              <a:t>=0.19)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DE NOVO GERD</a:t>
            </a:r>
            <a:r>
              <a:rPr lang="it-IT" dirty="0" smtClean="0"/>
              <a:t>: </a:t>
            </a:r>
            <a:r>
              <a:rPr lang="it-IT" b="1" dirty="0" smtClean="0"/>
              <a:t>6.3% AFTER OAGB </a:t>
            </a:r>
            <a:r>
              <a:rPr lang="it-IT" dirty="0" smtClean="0"/>
              <a:t>VS 0.5% AFTER RYGB (</a:t>
            </a:r>
            <a:r>
              <a:rPr lang="it-IT" dirty="0" err="1" smtClean="0"/>
              <a:t>p</a:t>
            </a:r>
            <a:r>
              <a:rPr lang="it-IT" dirty="0" smtClean="0"/>
              <a:t>=0.16)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(WIDE HETEROGENEITY)</a:t>
            </a:r>
          </a:p>
        </p:txBody>
      </p:sp>
    </p:spTree>
    <p:extLst>
      <p:ext uri="{BB962C8B-B14F-4D97-AF65-F5344CB8AC3E}">
        <p14:creationId xmlns:p14="http://schemas.microsoft.com/office/powerpoint/2010/main" val="135526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OAGB TO RYGB FOR GERD (1)</a:t>
            </a:r>
            <a:endParaRPr lang="it-IT" sz="2000" b="1" dirty="0"/>
          </a:p>
        </p:txBody>
      </p:sp>
      <p:pic>
        <p:nvPicPr>
          <p:cNvPr id="2" name="Immagine 1" descr="Schermata 2024-04-28 alle 21.51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295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OAGB TO RYGB FOR GERD (2)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0170" y="1099597"/>
            <a:ext cx="8569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21 STUDIES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13658 OAGB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230</a:t>
            </a:r>
            <a:r>
              <a:rPr lang="it-IT" dirty="0" smtClean="0"/>
              <a:t> </a:t>
            </a:r>
            <a:r>
              <a:rPr lang="it-IT" b="1" dirty="0" smtClean="0"/>
              <a:t>(1.6%)</a:t>
            </a:r>
            <a:r>
              <a:rPr lang="it-IT" dirty="0" smtClean="0"/>
              <a:t> TREATED FOR GERD AFTER OAGB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SURGICAL</a:t>
            </a:r>
            <a:r>
              <a:rPr lang="it-IT" b="1" dirty="0" smtClean="0"/>
              <a:t> REVISION</a:t>
            </a:r>
            <a:r>
              <a:rPr lang="it-IT" dirty="0" smtClean="0"/>
              <a:t>:</a:t>
            </a:r>
            <a:r>
              <a:rPr lang="it-IT" b="1" dirty="0" smtClean="0"/>
              <a:t> </a:t>
            </a:r>
            <a:r>
              <a:rPr lang="it-IT" dirty="0" smtClean="0"/>
              <a:t>211</a:t>
            </a:r>
            <a:r>
              <a:rPr lang="it-IT" b="1" dirty="0" smtClean="0"/>
              <a:t> (91.7%) RYGB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GERD </a:t>
            </a:r>
            <a:r>
              <a:rPr lang="it-IT" b="1" dirty="0" smtClean="0"/>
              <a:t>RESOLUTION</a:t>
            </a:r>
            <a:r>
              <a:rPr lang="it-IT" dirty="0" smtClean="0"/>
              <a:t>: 48.6%, (NOT REPORTED IN 45.6%)</a:t>
            </a:r>
          </a:p>
        </p:txBody>
      </p:sp>
    </p:spTree>
    <p:extLst>
      <p:ext uri="{BB962C8B-B14F-4D97-AF65-F5344CB8AC3E}">
        <p14:creationId xmlns:p14="http://schemas.microsoft.com/office/powerpoint/2010/main" val="362954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SICOB SURVEY (1)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0170" y="1099597"/>
            <a:ext cx="85691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lvl="0" indent="-285750">
              <a:buFont typeface="Arial"/>
              <a:buChar char="•"/>
            </a:pPr>
            <a:r>
              <a:rPr lang="it-IT" dirty="0"/>
              <a:t>NELLA TUA ESPERIENZA, QUANTI SONO GLI INTERVENTI DI CHIRURGIA DI REVISIONE EFFETTUATI OGNI ANNO?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lvl="0" indent="-285750">
              <a:buFont typeface="Arial"/>
              <a:buChar char="•"/>
            </a:pPr>
            <a:r>
              <a:rPr lang="it-IT" dirty="0"/>
              <a:t>FRA GLI INTERVENTI DI CHIRURGIA DI REVISIONE CHE EFFETTUI, QUANTI SONO QUELLI PER GERD?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lvl="0" indent="-285750">
              <a:buFont typeface="Arial"/>
              <a:buChar char="•"/>
            </a:pPr>
            <a:r>
              <a:rPr lang="it-IT" dirty="0"/>
              <a:t>IN CHE PERCENTUALE LA TUA PROCEDURA DI SCELTA è RAPPRESENTATA DA RYGB (O SUE VARIANTI)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lvl="0" indent="-285750">
              <a:buFont typeface="Arial"/>
              <a:buChar char="•"/>
            </a:pPr>
            <a:r>
              <a:rPr lang="it-IT" dirty="0"/>
              <a:t>IN CHE PERCENTUALE TALE INTERVENTO RISOLVE IL </a:t>
            </a:r>
            <a:r>
              <a:rPr lang="it-IT" dirty="0" smtClean="0"/>
              <a:t>GERD</a:t>
            </a:r>
          </a:p>
          <a:p>
            <a:pPr marL="285750" lvl="0" indent="-285750">
              <a:buFont typeface="Arial"/>
              <a:buChar char="•"/>
            </a:pPr>
            <a:endParaRPr lang="it-IT" dirty="0"/>
          </a:p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85 PARTECIPANTI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7524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SICOB SURVEY (2)</a:t>
            </a:r>
            <a:endParaRPr lang="it-IT" sz="2000" b="1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0" y="1500000"/>
            <a:ext cx="7543800" cy="3643500"/>
          </a:xfrm>
          <a:prstGeom prst="rect">
            <a:avLst/>
          </a:prstGeom>
        </p:spPr>
      </p:pic>
      <p:sp>
        <p:nvSpPr>
          <p:cNvPr id="8" name="Title"/>
          <p:cNvSpPr txBox="1">
            <a:spLocks/>
          </p:cNvSpPr>
          <p:nvPr/>
        </p:nvSpPr>
        <p:spPr>
          <a:xfrm>
            <a:off x="115136" y="780292"/>
            <a:ext cx="8229600" cy="5487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/>
              <a:t>D1: NELLA TUA ESPERIENZA, QUANTI SONO GLI </a:t>
            </a:r>
            <a:r>
              <a:rPr lang="en-GB" sz="1800" b="1" dirty="0" smtClean="0"/>
              <a:t>INTERVENTI</a:t>
            </a:r>
            <a:r>
              <a:rPr lang="en-GB" sz="1800" dirty="0" smtClean="0"/>
              <a:t> DI CHIRURGIA DI </a:t>
            </a:r>
            <a:r>
              <a:rPr lang="en-GB" sz="1800" b="1" dirty="0" smtClean="0"/>
              <a:t>REVISIONE</a:t>
            </a:r>
            <a:r>
              <a:rPr lang="en-GB" sz="1800" dirty="0" smtClean="0"/>
              <a:t> EFFETTUATI OGNI ANNO?</a:t>
            </a:r>
            <a:endParaRPr lang="en-GB" sz="1800" dirty="0"/>
          </a:p>
        </p:txBody>
      </p:sp>
      <p:sp>
        <p:nvSpPr>
          <p:cNvPr id="9" name="Title"/>
          <p:cNvSpPr txBox="1">
            <a:spLocks/>
          </p:cNvSpPr>
          <p:nvPr/>
        </p:nvSpPr>
        <p:spPr>
          <a:xfrm>
            <a:off x="115136" y="1260287"/>
            <a:ext cx="8229600" cy="23971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Risposte</a:t>
            </a:r>
            <a:r>
              <a:rPr lang="en-GB" dirty="0" smtClean="0"/>
              <a:t>: 85   </a:t>
            </a:r>
            <a:r>
              <a:rPr lang="en-GB" dirty="0" err="1" smtClean="0"/>
              <a:t>Saltate</a:t>
            </a:r>
            <a:r>
              <a:rPr lang="en-GB" dirty="0" smtClean="0"/>
              <a:t>: 0</a:t>
            </a:r>
            <a:endParaRPr lang="en-GB" dirty="0"/>
          </a:p>
        </p:txBody>
      </p:sp>
      <p:pic>
        <p:nvPicPr>
          <p:cNvPr id="2" name="Immagine 1" descr="Schermata 2024-05-12 alle 22.47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498"/>
            <a:ext cx="1270000" cy="254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770434" y="1849659"/>
            <a:ext cx="232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MEDIA ESTRAPOLATA: </a:t>
            </a:r>
            <a:r>
              <a:rPr lang="it-IT" b="1" dirty="0" smtClean="0"/>
              <a:t>9.7% ± 3.5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9334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24-04-25 alle 15.22.28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OVERVIEW (1)</a:t>
            </a:r>
            <a:endParaRPr lang="it-IT" sz="2000" b="1" dirty="0"/>
          </a:p>
        </p:txBody>
      </p:sp>
      <p:pic>
        <p:nvPicPr>
          <p:cNvPr id="2" name="Immagine 1" descr="Schermata 2024-04-25 alle 15.00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9144000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1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SICOB SURVEY (3)</a:t>
            </a:r>
            <a:endParaRPr lang="it-IT" sz="2000" b="1" dirty="0"/>
          </a:p>
        </p:txBody>
      </p:sp>
      <p:sp>
        <p:nvSpPr>
          <p:cNvPr id="8" name="Title"/>
          <p:cNvSpPr txBox="1">
            <a:spLocks/>
          </p:cNvSpPr>
          <p:nvPr/>
        </p:nvSpPr>
        <p:spPr>
          <a:xfrm>
            <a:off x="115136" y="758845"/>
            <a:ext cx="8229600" cy="5487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/>
              <a:t>D2: FRA GLI INTERVENTI DI </a:t>
            </a:r>
            <a:r>
              <a:rPr lang="en-GB" sz="1800" b="1" dirty="0" smtClean="0"/>
              <a:t>CHIRURGIA DI REVISIONE </a:t>
            </a:r>
            <a:r>
              <a:rPr lang="en-GB" sz="1800" dirty="0" smtClean="0"/>
              <a:t>CHE EFFETTUI, </a:t>
            </a:r>
            <a:r>
              <a:rPr lang="en-GB" sz="1800" b="1" dirty="0" smtClean="0"/>
              <a:t>QUANTI</a:t>
            </a:r>
            <a:r>
              <a:rPr lang="en-GB" sz="1800" dirty="0" smtClean="0"/>
              <a:t> SONO QUELLI PER </a:t>
            </a:r>
            <a:r>
              <a:rPr lang="en-GB" sz="1800" b="1" dirty="0" smtClean="0"/>
              <a:t>GERD</a:t>
            </a:r>
            <a:r>
              <a:rPr lang="en-GB" sz="1800" dirty="0" smtClean="0"/>
              <a:t>?</a:t>
            </a:r>
            <a:endParaRPr lang="en-GB" sz="1800" dirty="0"/>
          </a:p>
        </p:txBody>
      </p:sp>
      <p:sp>
        <p:nvSpPr>
          <p:cNvPr id="10" name="Title"/>
          <p:cNvSpPr txBox="1">
            <a:spLocks/>
          </p:cNvSpPr>
          <p:nvPr/>
        </p:nvSpPr>
        <p:spPr>
          <a:xfrm>
            <a:off x="115136" y="1260287"/>
            <a:ext cx="8229600" cy="23971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Risposte</a:t>
            </a:r>
            <a:r>
              <a:rPr lang="en-GB" dirty="0" smtClean="0"/>
              <a:t>: 85   </a:t>
            </a:r>
            <a:r>
              <a:rPr lang="en-GB" dirty="0" err="1" smtClean="0"/>
              <a:t>Saltate</a:t>
            </a:r>
            <a:r>
              <a:rPr lang="en-GB" dirty="0" smtClean="0"/>
              <a:t>: 0</a:t>
            </a:r>
            <a:endParaRPr lang="en-GB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0" y="1500000"/>
            <a:ext cx="7543800" cy="3643500"/>
          </a:xfrm>
          <a:prstGeom prst="rect">
            <a:avLst/>
          </a:prstGeom>
        </p:spPr>
      </p:pic>
      <p:pic>
        <p:nvPicPr>
          <p:cNvPr id="7" name="Immagine 6" descr="Schermata 2024-05-12 alle 22.47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498"/>
            <a:ext cx="1270000" cy="254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770434" y="1849659"/>
            <a:ext cx="232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MEDIA ESTRAPOLATA: </a:t>
            </a:r>
            <a:r>
              <a:rPr lang="it-IT" b="1" dirty="0" smtClean="0"/>
              <a:t>20.67% ± 14.2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9334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SICOB SURVEY (4)</a:t>
            </a:r>
            <a:endParaRPr lang="it-IT" sz="2000" b="1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0" y="1500000"/>
            <a:ext cx="7543800" cy="3643500"/>
          </a:xfrm>
          <a:prstGeom prst="rect">
            <a:avLst/>
          </a:prstGeom>
        </p:spPr>
      </p:pic>
      <p:pic>
        <p:nvPicPr>
          <p:cNvPr id="7" name="Immagine 6" descr="Schermata 2024-05-12 alle 22.47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498"/>
            <a:ext cx="1270000" cy="254000"/>
          </a:xfrm>
          <a:prstGeom prst="rect">
            <a:avLst/>
          </a:prstGeom>
        </p:spPr>
      </p:pic>
      <p:sp>
        <p:nvSpPr>
          <p:cNvPr id="9" name="Title"/>
          <p:cNvSpPr txBox="1">
            <a:spLocks/>
          </p:cNvSpPr>
          <p:nvPr/>
        </p:nvSpPr>
        <p:spPr>
          <a:xfrm>
            <a:off x="115136" y="758845"/>
            <a:ext cx="8229600" cy="5487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/>
              <a:t>D3: IN CHE </a:t>
            </a:r>
            <a:r>
              <a:rPr lang="en-GB" sz="1800" b="1" dirty="0" smtClean="0"/>
              <a:t>PERCENTUALE</a:t>
            </a:r>
            <a:r>
              <a:rPr lang="en-GB" sz="1800" dirty="0" smtClean="0"/>
              <a:t> LA TUA PROCEDURA DI SCELTA </a:t>
            </a:r>
            <a:r>
              <a:rPr lang="en-GB" sz="1800" dirty="0" err="1" smtClean="0"/>
              <a:t>È</a:t>
            </a:r>
            <a:r>
              <a:rPr lang="en-GB" sz="1800" dirty="0" smtClean="0"/>
              <a:t> RAPPRESENTATA DA </a:t>
            </a:r>
            <a:r>
              <a:rPr lang="en-GB" sz="1800" b="1" dirty="0" smtClean="0"/>
              <a:t>RYGB</a:t>
            </a:r>
            <a:r>
              <a:rPr lang="en-GB" sz="1800" dirty="0" smtClean="0"/>
              <a:t> (O SUE VARIANTI)</a:t>
            </a:r>
            <a:endParaRPr lang="en-GB" sz="1800" dirty="0"/>
          </a:p>
        </p:txBody>
      </p:sp>
      <p:sp>
        <p:nvSpPr>
          <p:cNvPr id="10" name="Title"/>
          <p:cNvSpPr txBox="1">
            <a:spLocks/>
          </p:cNvSpPr>
          <p:nvPr/>
        </p:nvSpPr>
        <p:spPr>
          <a:xfrm>
            <a:off x="115136" y="1260287"/>
            <a:ext cx="8229600" cy="23971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Risposte</a:t>
            </a:r>
            <a:r>
              <a:rPr lang="en-GB" dirty="0" smtClean="0"/>
              <a:t>: 85   </a:t>
            </a:r>
            <a:r>
              <a:rPr lang="en-GB" dirty="0" err="1" smtClean="0"/>
              <a:t>Saltate</a:t>
            </a:r>
            <a:r>
              <a:rPr lang="en-GB" dirty="0" smtClean="0"/>
              <a:t>: 0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70434" y="1849659"/>
            <a:ext cx="232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MEDIA ESTRAPOLATA: </a:t>
            </a:r>
            <a:r>
              <a:rPr lang="it-IT" b="1" dirty="0" smtClean="0"/>
              <a:t>74.4% ± 24.1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9334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SICOB SURVEY (5)</a:t>
            </a:r>
            <a:endParaRPr lang="it-IT" sz="2000" b="1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0" y="1500000"/>
            <a:ext cx="7543800" cy="3643500"/>
          </a:xfrm>
          <a:prstGeom prst="rect">
            <a:avLst/>
          </a:prstGeom>
        </p:spPr>
      </p:pic>
      <p:pic>
        <p:nvPicPr>
          <p:cNvPr id="10" name="Immagine 9" descr="Schermata 2024-05-12 alle 22.47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498"/>
            <a:ext cx="1270000" cy="254000"/>
          </a:xfrm>
          <a:prstGeom prst="rect">
            <a:avLst/>
          </a:prstGeom>
        </p:spPr>
      </p:pic>
      <p:sp>
        <p:nvSpPr>
          <p:cNvPr id="15" name="Title"/>
          <p:cNvSpPr txBox="1">
            <a:spLocks/>
          </p:cNvSpPr>
          <p:nvPr/>
        </p:nvSpPr>
        <p:spPr>
          <a:xfrm>
            <a:off x="115136" y="758845"/>
            <a:ext cx="8229600" cy="5487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/>
              <a:t>D4: IN CHE </a:t>
            </a:r>
            <a:r>
              <a:rPr lang="en-GB" sz="1800" b="1" dirty="0" smtClean="0"/>
              <a:t>PERCENTUALE</a:t>
            </a:r>
            <a:r>
              <a:rPr lang="en-GB" sz="1800" dirty="0" smtClean="0"/>
              <a:t> TALE INTERVENTO </a:t>
            </a:r>
            <a:r>
              <a:rPr lang="en-GB" sz="1800" b="1" dirty="0" smtClean="0"/>
              <a:t>RISOLVE IL GERD</a:t>
            </a:r>
            <a:endParaRPr lang="en-GB" sz="1800" b="1" dirty="0"/>
          </a:p>
        </p:txBody>
      </p:sp>
      <p:sp>
        <p:nvSpPr>
          <p:cNvPr id="16" name="Title"/>
          <p:cNvSpPr txBox="1">
            <a:spLocks/>
          </p:cNvSpPr>
          <p:nvPr/>
        </p:nvSpPr>
        <p:spPr>
          <a:xfrm>
            <a:off x="115136" y="1260287"/>
            <a:ext cx="8229600" cy="23971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Risposte</a:t>
            </a:r>
            <a:r>
              <a:rPr lang="en-GB" dirty="0" smtClean="0"/>
              <a:t>: 85   </a:t>
            </a:r>
            <a:r>
              <a:rPr lang="en-GB" dirty="0" err="1" smtClean="0"/>
              <a:t>Saltate</a:t>
            </a:r>
            <a:r>
              <a:rPr lang="en-GB" dirty="0" smtClean="0"/>
              <a:t>: 0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770434" y="1849659"/>
            <a:ext cx="232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MEDIA ESTRAPOLATA: </a:t>
            </a:r>
            <a:r>
              <a:rPr lang="it-IT" b="1" dirty="0" smtClean="0"/>
              <a:t>79.58% ± 18.65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9334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chermata 2024-04-25 alle 15.22.28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CONCLUSIONS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0170" y="1129835"/>
            <a:ext cx="8569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b="1" dirty="0" smtClean="0"/>
              <a:t>GERD</a:t>
            </a:r>
            <a:r>
              <a:rPr lang="it-IT" dirty="0" smtClean="0"/>
              <a:t> AFTER BARIATRIC SURGERY: </a:t>
            </a:r>
            <a:r>
              <a:rPr lang="it-IT" b="1" dirty="0" smtClean="0"/>
              <a:t>MAJOR</a:t>
            </a:r>
            <a:r>
              <a:rPr lang="it-IT" dirty="0" smtClean="0"/>
              <a:t> CONCERN, UP TO </a:t>
            </a:r>
            <a:r>
              <a:rPr lang="it-IT" b="1" dirty="0" smtClean="0"/>
              <a:t>50%</a:t>
            </a:r>
            <a:r>
              <a:rPr lang="it-IT" dirty="0" smtClean="0"/>
              <a:t> OF INDICATION FOR REVISION (</a:t>
            </a:r>
            <a:r>
              <a:rPr lang="it-IT" b="1" dirty="0" smtClean="0"/>
              <a:t>FIRST</a:t>
            </a:r>
            <a:r>
              <a:rPr lang="it-IT" dirty="0" smtClean="0"/>
              <a:t> CAUSE OF RBS?).</a:t>
            </a:r>
          </a:p>
          <a:p>
            <a:endParaRPr lang="it-IT" b="1" dirty="0" smtClean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SG </a:t>
            </a:r>
            <a:r>
              <a:rPr lang="it-IT" dirty="0" smtClean="0"/>
              <a:t>MAIN CAUSE OF POST-OPERATIVE GERD (UP TO </a:t>
            </a:r>
            <a:r>
              <a:rPr lang="it-IT" b="1" dirty="0" smtClean="0"/>
              <a:t>80%</a:t>
            </a:r>
            <a:r>
              <a:rPr lang="it-IT" dirty="0" smtClean="0"/>
              <a:t> OF PRIOR OPERATION)</a:t>
            </a:r>
            <a:endParaRPr lang="it-IT" dirty="0"/>
          </a:p>
          <a:p>
            <a:pPr marL="285750" indent="-285750">
              <a:buFont typeface="Arial"/>
              <a:buChar char="•"/>
            </a:pPr>
            <a:endParaRPr lang="it-IT" b="1" dirty="0" smtClean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RYGB </a:t>
            </a:r>
            <a:r>
              <a:rPr lang="it-IT" dirty="0" smtClean="0"/>
              <a:t>REPRESENTS THE </a:t>
            </a:r>
            <a:r>
              <a:rPr lang="it-IT" b="1" dirty="0" smtClean="0"/>
              <a:t>PROCEDURE OF CHOICE, </a:t>
            </a:r>
            <a:r>
              <a:rPr lang="it-IT" dirty="0" smtClean="0"/>
              <a:t>UP TO </a:t>
            </a:r>
            <a:r>
              <a:rPr lang="it-IT" b="1" dirty="0" smtClean="0"/>
              <a:t>89% </a:t>
            </a:r>
            <a:r>
              <a:rPr lang="it-IT" dirty="0" smtClean="0"/>
              <a:t>OF RBS </a:t>
            </a:r>
            <a:r>
              <a:rPr lang="it-IT" b="1" dirty="0" smtClean="0"/>
              <a:t>FOR GERD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R-RYGB </a:t>
            </a:r>
            <a:r>
              <a:rPr lang="it-IT" b="1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b="1" dirty="0">
                <a:sym typeface="Wingdings"/>
              </a:rPr>
              <a:t> </a:t>
            </a:r>
            <a:r>
              <a:rPr lang="it-IT" b="1" dirty="0" smtClean="0">
                <a:sym typeface="Wingdings"/>
              </a:rPr>
              <a:t>RISK </a:t>
            </a:r>
            <a:r>
              <a:rPr lang="it-IT" dirty="0" smtClean="0">
                <a:sym typeface="Wingdings"/>
              </a:rPr>
              <a:t>OF COMPLICATIONS (7.2% VS 5% RYGB), NO DIFFERENCE IN MORTALITY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RATE OF </a:t>
            </a:r>
            <a:r>
              <a:rPr lang="it-IT" b="1" dirty="0" smtClean="0"/>
              <a:t>GERD RESOLUTION </a:t>
            </a:r>
            <a:r>
              <a:rPr lang="it-IT" dirty="0" smtClean="0"/>
              <a:t>UP TO </a:t>
            </a:r>
            <a:r>
              <a:rPr lang="it-IT" b="1" dirty="0" smtClean="0"/>
              <a:t>90%</a:t>
            </a:r>
            <a:r>
              <a:rPr lang="it-IT" dirty="0" smtClean="0"/>
              <a:t> WITH RYGB</a:t>
            </a:r>
          </a:p>
        </p:txBody>
      </p:sp>
    </p:spTree>
    <p:extLst>
      <p:ext uri="{BB962C8B-B14F-4D97-AF65-F5344CB8AC3E}">
        <p14:creationId xmlns:p14="http://schemas.microsoft.com/office/powerpoint/2010/main" val="5236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24-04-25 alle 15.22.28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27084" y="1213802"/>
            <a:ext cx="469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GRAZIE!</a:t>
            </a:r>
            <a:endParaRPr lang="it-IT" sz="4000" b="1" dirty="0"/>
          </a:p>
        </p:txBody>
      </p:sp>
      <p:sp>
        <p:nvSpPr>
          <p:cNvPr id="7" name="Rettangolo 6"/>
          <p:cNvSpPr/>
          <p:nvPr/>
        </p:nvSpPr>
        <p:spPr>
          <a:xfrm>
            <a:off x="3845781" y="2465844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dirty="0"/>
              <a:t>DOTT. GIACOMO PIATTO</a:t>
            </a:r>
          </a:p>
          <a:p>
            <a:pPr algn="ctr"/>
            <a:endParaRPr lang="it-IT" sz="2800" dirty="0"/>
          </a:p>
          <a:p>
            <a:pPr algn="ctr"/>
            <a:r>
              <a:rPr lang="it-IT" dirty="0"/>
              <a:t>U.O.C. CHIRURGIA GENERALE E D’URGENZA</a:t>
            </a:r>
          </a:p>
          <a:p>
            <a:pPr algn="ctr"/>
            <a:r>
              <a:rPr lang="it-IT" dirty="0"/>
              <a:t>OSPEDALE “SAN VALENTINO”</a:t>
            </a:r>
          </a:p>
          <a:p>
            <a:pPr algn="ctr"/>
            <a:r>
              <a:rPr lang="it-IT" dirty="0"/>
              <a:t>MONTEBELLUNA (TV</a:t>
            </a:r>
            <a:r>
              <a:rPr lang="it-IT" dirty="0" smtClean="0"/>
              <a:t>)</a:t>
            </a:r>
          </a:p>
          <a:p>
            <a:pPr algn="ctr"/>
            <a:endParaRPr lang="it-IT" dirty="0"/>
          </a:p>
          <a:p>
            <a:pPr algn="ctr"/>
            <a:r>
              <a:rPr lang="it-IT" b="1" dirty="0" smtClean="0"/>
              <a:t>giacomo.piatto@aulss2.veneto.it</a:t>
            </a:r>
            <a:endParaRPr lang="it-IT" b="1" dirty="0"/>
          </a:p>
        </p:txBody>
      </p:sp>
      <p:pic>
        <p:nvPicPr>
          <p:cNvPr id="2" name="Immagine 1" descr="IMG_325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13494" r="13109" b="7746"/>
          <a:stretch/>
        </p:blipFill>
        <p:spPr>
          <a:xfrm rot="5400000">
            <a:off x="-560848" y="560848"/>
            <a:ext cx="5143500" cy="402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2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ADDITIONAL MATERIAL (1)</a:t>
            </a:r>
            <a:endParaRPr lang="it-IT" sz="2000" b="1" dirty="0"/>
          </a:p>
        </p:txBody>
      </p:sp>
      <p:pic>
        <p:nvPicPr>
          <p:cNvPr id="6" name="Immagine 5" descr="Schermata 2024-01-19 alle 07.5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6" y="809187"/>
            <a:ext cx="7721894" cy="43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ADDITIONAL MATERIAL (2)</a:t>
            </a:r>
            <a:endParaRPr lang="it-IT" sz="2000" b="1" dirty="0"/>
          </a:p>
        </p:txBody>
      </p:sp>
      <p:pic>
        <p:nvPicPr>
          <p:cNvPr id="6" name="Immagine 5" descr="PRISMA sleeve to RYGB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8"/>
          <a:stretch/>
        </p:blipFill>
        <p:spPr>
          <a:xfrm>
            <a:off x="2578100" y="239609"/>
            <a:ext cx="3974523" cy="490389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11398" y="2253285"/>
            <a:ext cx="2363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WARNING! </a:t>
            </a:r>
          </a:p>
          <a:p>
            <a:r>
              <a:rPr lang="it-IT" sz="2400" dirty="0" smtClean="0"/>
              <a:t>20 PAPERS FOCUSED ON </a:t>
            </a:r>
            <a:r>
              <a:rPr lang="it-IT" sz="2400" b="1" dirty="0" smtClean="0"/>
              <a:t>WL</a:t>
            </a:r>
            <a:r>
              <a:rPr lang="it-IT" sz="2400" dirty="0" smtClean="0"/>
              <a:t> EVEN IF INDICATION WAS GERD: </a:t>
            </a:r>
            <a:r>
              <a:rPr lang="it-IT" sz="2400" b="1" dirty="0" smtClean="0"/>
              <a:t>EXCLUDED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39268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ADDITIONAL MATERIAL (3)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0170" y="697733"/>
            <a:ext cx="8569104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/>
              <a:t>RESULTS (1)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/>
              <a:t>16 PAPERS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/>
              <a:t>18060 R-RYGB AFTER SG FOR GERD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/>
              <a:t>433</a:t>
            </a:r>
            <a:r>
              <a:rPr lang="it-IT" dirty="0" smtClean="0"/>
              <a:t> R-RYGB AFTER SG FOR GERD WITH </a:t>
            </a:r>
            <a:r>
              <a:rPr lang="it-IT" b="1" dirty="0" smtClean="0"/>
              <a:t>MEAN F-UP 26.7 ± 16.18 MONTHS </a:t>
            </a:r>
            <a:r>
              <a:rPr lang="it-IT" dirty="0" smtClean="0"/>
              <a:t>(13 PAPERS) FOCUSED ON </a:t>
            </a:r>
            <a:r>
              <a:rPr lang="it-IT" b="1" dirty="0" smtClean="0"/>
              <a:t>GERD</a:t>
            </a:r>
            <a:r>
              <a:rPr lang="it-IT" dirty="0" smtClean="0"/>
              <a:t> OUTCOME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/>
              <a:t>17627</a:t>
            </a:r>
            <a:r>
              <a:rPr lang="it-IT" dirty="0" smtClean="0"/>
              <a:t> R-RYGB AFTER SG FOR GERD WITH </a:t>
            </a:r>
            <a:r>
              <a:rPr lang="it-IT" b="1" dirty="0" smtClean="0"/>
              <a:t>30 DAYS F-UP </a:t>
            </a:r>
            <a:r>
              <a:rPr lang="it-IT" dirty="0" smtClean="0"/>
              <a:t>(MBSAQIP </a:t>
            </a:r>
            <a:r>
              <a:rPr lang="it-IT" dirty="0" err="1"/>
              <a:t>R</a:t>
            </a:r>
            <a:r>
              <a:rPr lang="it-IT" dirty="0" err="1" smtClean="0"/>
              <a:t>egistry</a:t>
            </a:r>
            <a:r>
              <a:rPr lang="it-IT" dirty="0" smtClean="0"/>
              <a:t>) FOCUSED ON </a:t>
            </a:r>
            <a:r>
              <a:rPr lang="it-IT" b="1" dirty="0" smtClean="0"/>
              <a:t>COMPLICATIONS </a:t>
            </a:r>
            <a:r>
              <a:rPr lang="it-IT" dirty="0"/>
              <a:t>(3 PAPERS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68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ADDITIONAL MATERIAL (4)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0170" y="685973"/>
            <a:ext cx="8569104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/>
              <a:t>RESULTS (2)</a:t>
            </a:r>
          </a:p>
          <a:p>
            <a:pPr algn="ctr">
              <a:lnSpc>
                <a:spcPct val="150000"/>
              </a:lnSpc>
            </a:pPr>
            <a:endParaRPr lang="it-IT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TYPE OF </a:t>
            </a:r>
            <a:r>
              <a:rPr lang="it-IT" b="1" dirty="0" smtClean="0"/>
              <a:t>ASSESSMENT</a:t>
            </a:r>
            <a:r>
              <a:rPr lang="it-IT" dirty="0" smtClean="0"/>
              <a:t> OF GERD </a:t>
            </a:r>
            <a:r>
              <a:rPr lang="it-IT" b="1" dirty="0" smtClean="0"/>
              <a:t>BEFORE REVISION </a:t>
            </a:r>
            <a:r>
              <a:rPr lang="it-IT" dirty="0" smtClean="0"/>
              <a:t>(AFTER SG):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SYMPTOMS (+ PPI USAGE): 100%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ENDOSCOPY: 75.3% (WIDE ETEROGENITY 0-100%)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UGI SERIES: 40.4% </a:t>
            </a:r>
            <a:r>
              <a:rPr lang="it-IT" dirty="0"/>
              <a:t>(WIDE ETEROGENITY 0-100%</a:t>
            </a:r>
            <a:r>
              <a:rPr lang="it-IT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dirty="0" err="1" smtClean="0"/>
              <a:t>pH</a:t>
            </a:r>
            <a:r>
              <a:rPr lang="it-IT" dirty="0" smtClean="0"/>
              <a:t>-METRY: 8.5%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MANOMETRY: 17.1%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68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0170" y="697733"/>
            <a:ext cx="8569104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/>
              <a:t>RESULTS (3)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/>
              <a:t>GERD RESOLUTION: COMPLETE 83.7%</a:t>
            </a:r>
          </a:p>
          <a:p>
            <a:pPr>
              <a:lnSpc>
                <a:spcPct val="150000"/>
              </a:lnSpc>
            </a:pPr>
            <a:endParaRPr lang="it-IT" b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TYPE OF </a:t>
            </a:r>
            <a:r>
              <a:rPr lang="it-IT" b="1" dirty="0" smtClean="0"/>
              <a:t>ASSESSMENT</a:t>
            </a:r>
            <a:r>
              <a:rPr lang="it-IT" dirty="0" smtClean="0"/>
              <a:t> OF GERD </a:t>
            </a:r>
            <a:r>
              <a:rPr lang="it-IT" b="1" dirty="0" smtClean="0"/>
              <a:t>AFTER REVISION </a:t>
            </a:r>
            <a:r>
              <a:rPr lang="it-IT" dirty="0" smtClean="0"/>
              <a:t>(AFTER R-RYGB):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/>
              <a:t>NOT REPORTED</a:t>
            </a:r>
            <a:r>
              <a:rPr lang="it-IT" dirty="0" smtClean="0"/>
              <a:t> IN </a:t>
            </a:r>
            <a:r>
              <a:rPr lang="it-IT" b="1" dirty="0" smtClean="0"/>
              <a:t>23% STUDIES </a:t>
            </a:r>
            <a:r>
              <a:rPr lang="it-IT" dirty="0" smtClean="0"/>
              <a:t>(3/13)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SYMPTOMS (+ PPI USAGE): 100%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ENDOSCOPY: 32.9%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UGI SERIES: 6%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dirty="0" err="1" smtClean="0"/>
              <a:t>pH</a:t>
            </a:r>
            <a:r>
              <a:rPr lang="it-IT" dirty="0" smtClean="0"/>
              <a:t>-METRY: 11.2%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/>
              <a:t>MANOMETRY: 12.1%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ADDITIONAL MATERIAL (5)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44554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5652" y="1038087"/>
            <a:ext cx="8812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48 PAPERS, 17437 PATIENTS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915 PATIENTS</a:t>
            </a:r>
            <a:r>
              <a:rPr lang="it-IT" dirty="0" smtClean="0"/>
              <a:t> TREATED WITH REVISIONAL BARIATRIC SURGERY (RBS)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PRIOR SURGERY: </a:t>
            </a:r>
            <a:r>
              <a:rPr lang="it-IT" b="1" dirty="0" smtClean="0"/>
              <a:t>87% SLEEVE</a:t>
            </a:r>
            <a:r>
              <a:rPr lang="it-IT" dirty="0" smtClean="0"/>
              <a:t>,  6.8% OAGB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INDICATIONS: GERD 71.6%, GERD + WEIGHT ISSUES 16%, BILE REFLUX 6.2%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OVERALL </a:t>
            </a:r>
            <a:r>
              <a:rPr lang="it-IT" b="1" dirty="0" smtClean="0"/>
              <a:t>7% OF GERD </a:t>
            </a:r>
            <a:r>
              <a:rPr lang="it-IT" dirty="0" smtClean="0"/>
              <a:t>AFTER PRIMARY SURGERY </a:t>
            </a:r>
            <a:r>
              <a:rPr lang="it-IT" b="1" dirty="0" smtClean="0"/>
              <a:t>REQUIRING RBS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REVISIONAL SURGERY: </a:t>
            </a:r>
            <a:r>
              <a:rPr lang="it-IT" b="1" dirty="0" smtClean="0"/>
              <a:t>73.2% RYGB</a:t>
            </a:r>
            <a:r>
              <a:rPr lang="it-IT" dirty="0" smtClean="0"/>
              <a:t>, </a:t>
            </a:r>
            <a:r>
              <a:rPr lang="it-IT" b="1" dirty="0" smtClean="0"/>
              <a:t>RYGB + HHR</a:t>
            </a:r>
            <a:r>
              <a:rPr lang="it-IT" dirty="0" smtClean="0"/>
              <a:t>, OAGB, RE-SG, SEROMYOTOMY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RESULTS: </a:t>
            </a:r>
            <a:r>
              <a:rPr lang="it-IT" b="1" dirty="0" smtClean="0"/>
              <a:t>99% REMISSION OF GERD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OVERVIEW (2)</a:t>
            </a:r>
            <a:endParaRPr lang="it-IT" sz="2000" b="1" dirty="0"/>
          </a:p>
        </p:txBody>
      </p:sp>
      <p:pic>
        <p:nvPicPr>
          <p:cNvPr id="2" name="Immagine 1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1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0170" y="709493"/>
            <a:ext cx="8569104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/>
              <a:t>CONCLUSIONS (1)</a:t>
            </a:r>
            <a:endParaRPr lang="it-IT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/>
              <a:t>PREOPERATIVE</a:t>
            </a:r>
            <a:r>
              <a:rPr lang="it-IT" dirty="0" smtClean="0"/>
              <a:t> ASSESSMENT OF GERD AFTER SG </a:t>
            </a:r>
            <a:r>
              <a:rPr lang="it-IT" dirty="0" smtClean="0">
                <a:sym typeface="Wingdings"/>
              </a:rPr>
              <a:t> MAINLY </a:t>
            </a:r>
            <a:r>
              <a:rPr lang="it-IT" b="1" dirty="0" smtClean="0">
                <a:sym typeface="Wingdings"/>
              </a:rPr>
              <a:t>SYMPTOMS</a:t>
            </a:r>
            <a:r>
              <a:rPr lang="it-IT" dirty="0" smtClean="0">
                <a:sym typeface="Wingdings"/>
              </a:rPr>
              <a:t> AND ENDOSCOPY (POOR ROLE OF PH-MANOMETRY)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dirty="0" smtClean="0"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>
                <a:sym typeface="Wingdings"/>
              </a:rPr>
              <a:t>POSTOPERATIVE</a:t>
            </a:r>
            <a:r>
              <a:rPr lang="it-IT" dirty="0" smtClean="0">
                <a:sym typeface="Wingdings"/>
              </a:rPr>
              <a:t> ASSESSMENT OF GERD AFTER R-RYGB  ALMOST EXCLUSIVELY </a:t>
            </a:r>
            <a:r>
              <a:rPr lang="it-IT" b="1" dirty="0" smtClean="0">
                <a:sym typeface="Wingdings"/>
              </a:rPr>
              <a:t>SYMPTOMS!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/>
              <a:t>ABSENCE</a:t>
            </a:r>
            <a:r>
              <a:rPr lang="it-IT" dirty="0" smtClean="0"/>
              <a:t> OF STANDARDIZED </a:t>
            </a:r>
            <a:r>
              <a:rPr lang="it-IT" b="1" dirty="0" smtClean="0"/>
              <a:t>PRE-REVISION</a:t>
            </a:r>
            <a:r>
              <a:rPr lang="it-IT" dirty="0" smtClean="0"/>
              <a:t> PROTOCOLS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/>
              <a:t>ABSENCE</a:t>
            </a:r>
            <a:r>
              <a:rPr lang="it-IT" dirty="0" smtClean="0"/>
              <a:t> OF STANDARDIZED </a:t>
            </a:r>
            <a:r>
              <a:rPr lang="it-IT" b="1" dirty="0" smtClean="0"/>
              <a:t>POST-REVISION</a:t>
            </a:r>
            <a:r>
              <a:rPr lang="it-IT" dirty="0" smtClean="0"/>
              <a:t> PROTOCOLS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ADDITIONAL MATERIAL (6)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44554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0170" y="697733"/>
            <a:ext cx="8569104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/>
              <a:t>CONCLUSIONS (2)</a:t>
            </a:r>
            <a:endParaRPr lang="it-IT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/>
              <a:t>SG </a:t>
            </a:r>
            <a:r>
              <a:rPr lang="it-IT" b="1" dirty="0" smtClean="0">
                <a:sym typeface="Wingdings"/>
              </a:rPr>
              <a:t> </a:t>
            </a:r>
            <a:r>
              <a:rPr lang="it-IT" dirty="0" smtClean="0">
                <a:sym typeface="Wingdings"/>
              </a:rPr>
              <a:t>MOST PERFORMED BARIATRIC PROCEDURE WORLDWIDE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b="1" dirty="0" smtClean="0"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>
                <a:sym typeface="Wingdings"/>
              </a:rPr>
              <a:t>INTRACTABLE GERD AFTER SG </a:t>
            </a:r>
            <a:r>
              <a:rPr lang="it-IT" dirty="0" smtClean="0">
                <a:sym typeface="Wingdings"/>
              </a:rPr>
              <a:t>IS A MAJOR CONCERN,</a:t>
            </a:r>
            <a:r>
              <a:rPr lang="it-IT" b="1" dirty="0" smtClean="0">
                <a:sym typeface="Wingdings"/>
              </a:rPr>
              <a:t> </a:t>
            </a:r>
            <a:r>
              <a:rPr lang="it-IT" dirty="0" smtClean="0">
                <a:sym typeface="Wingdings"/>
              </a:rPr>
              <a:t>UP TO 50% OF INDICATIONS OF REVISION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b="1" dirty="0" smtClean="0"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dirty="0" smtClean="0">
                <a:sym typeface="Wingdings"/>
              </a:rPr>
              <a:t>R-RYGB RESOLVES UP TO 83% OF GERD, BUT..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it-IT" b="1" dirty="0"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b="1" dirty="0" smtClean="0">
                <a:sym typeface="Wingdings"/>
              </a:rPr>
              <a:t>STRONG NEED OF PRE- AND POST-REVISION ASSESSMENT PROTOCOLS (APPROVED BY SURGICAL SOCIETIES)</a:t>
            </a: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ADDITIONAL MATERIAL (7)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44554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chermata 2024-04-25 alle 15.22.28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5" name="Immagine 4" descr="Schermata 2024-04-24 alle 07.31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974185"/>
            <a:ext cx="9093200" cy="416931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OVERVIEW (3)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8295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2024-04-25 alle 15.22.28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65652" y="1038087"/>
            <a:ext cx="8812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DATA FROM THE METABOLIC AND BARIATRIC SURGERY ACCREDITATION AND QUALITY IMPROVEMENT PROGRAM (</a:t>
            </a:r>
            <a:r>
              <a:rPr lang="it-IT" u="sng" dirty="0" smtClean="0"/>
              <a:t>MBSAQIP</a:t>
            </a:r>
            <a:r>
              <a:rPr lang="it-IT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INDICATION: </a:t>
            </a:r>
            <a:r>
              <a:rPr lang="it-IT" u="sng" dirty="0" smtClean="0"/>
              <a:t>REVISIONAL SURGERY FOR GERD</a:t>
            </a:r>
            <a:r>
              <a:rPr lang="it-IT" dirty="0" smtClean="0"/>
              <a:t> IN 2020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4412 PATIENTS </a:t>
            </a:r>
            <a:r>
              <a:rPr lang="it-IT" dirty="0" smtClean="0"/>
              <a:t>(24% OF ENTIRE REVISIONAL PROCEDURES)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PPI USE 84.1%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PRIOR SURGERY: </a:t>
            </a:r>
            <a:r>
              <a:rPr lang="it-IT" b="1" dirty="0" smtClean="0"/>
              <a:t>80.1% SLEEVE</a:t>
            </a:r>
            <a:r>
              <a:rPr lang="it-IT" dirty="0" smtClean="0"/>
              <a:t>, 15.4% GASTRIC BAND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REVISIONAL SURGERY: </a:t>
            </a:r>
            <a:r>
              <a:rPr lang="it-IT" b="1" dirty="0" smtClean="0"/>
              <a:t>89.3% RYGB</a:t>
            </a:r>
            <a:r>
              <a:rPr lang="it-IT" dirty="0" smtClean="0"/>
              <a:t>, 7.1% SLEEVE, 1.2% OAGB</a:t>
            </a:r>
            <a:r>
              <a:rPr lang="it-IT" b="1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30 DAYS OUTCOME: RE-OPERATION 3.8%, MORTALITY 0.2%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OVERVIEW (4)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38911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4-04-28 alle 22.1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566"/>
            <a:ext cx="3648261" cy="4446934"/>
          </a:xfrm>
          <a:prstGeom prst="rect">
            <a:avLst/>
          </a:prstGeom>
        </p:spPr>
      </p:pic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WHY ROUX-EN-Y? (1)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20637" y="1643430"/>
            <a:ext cx="3747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SMALL GASTRIC POUCH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/>
              <a:t>MINIMAL ACID PRODUCTION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ABSENCE OF PYLORUS </a:t>
            </a:r>
            <a:r>
              <a:rPr lang="it-IT" dirty="0" smtClean="0">
                <a:sym typeface="Wingdings"/>
              </a:rPr>
              <a:t> NO LAPLACE EFFECT</a:t>
            </a:r>
          </a:p>
          <a:p>
            <a:endParaRPr lang="it-IT" dirty="0">
              <a:sym typeface="Wingdings"/>
            </a:endParaRPr>
          </a:p>
          <a:p>
            <a:endParaRPr lang="it-IT" dirty="0" smtClean="0">
              <a:sym typeface="Wingdings"/>
            </a:endParaRPr>
          </a:p>
          <a:p>
            <a:r>
              <a:rPr lang="it-IT" dirty="0" smtClean="0">
                <a:sym typeface="Wingdings"/>
              </a:rPr>
              <a:t>ROUX LIMB  NO BILE REFLUX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2390670" y="1917335"/>
            <a:ext cx="1929967" cy="112052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endCxn id="6" idx="1"/>
          </p:cNvCxnSpPr>
          <p:nvPr/>
        </p:nvCxnSpPr>
        <p:spPr>
          <a:xfrm>
            <a:off x="2269139" y="2380991"/>
            <a:ext cx="2051498" cy="55510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020957" y="3951202"/>
            <a:ext cx="2299680" cy="95122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6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4-04-28 alle 22.34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"/>
          <a:stretch/>
        </p:blipFill>
        <p:spPr>
          <a:xfrm>
            <a:off x="0" y="676197"/>
            <a:ext cx="8234204" cy="3034900"/>
          </a:xfrm>
          <a:prstGeom prst="rect">
            <a:avLst/>
          </a:prstGeom>
        </p:spPr>
      </p:pic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WHY ROUX-EN Y? (2)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400741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b="1" dirty="0" smtClean="0"/>
              <a:t>874 RYGB </a:t>
            </a:r>
            <a:r>
              <a:rPr lang="it-IT" dirty="0" smtClean="0"/>
              <a:t>AFTER FAILED ANTIREFLUX SURGERY (NISSEN)</a:t>
            </a:r>
          </a:p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GERD IMPROVEMENT 92.6% </a:t>
            </a:r>
            <a:r>
              <a:rPr lang="it-IT" dirty="0"/>
              <a:t>(F-UP 25 MONTHS)</a:t>
            </a:r>
          </a:p>
        </p:txBody>
      </p:sp>
    </p:spTree>
    <p:extLst>
      <p:ext uri="{BB962C8B-B14F-4D97-AF65-F5344CB8AC3E}">
        <p14:creationId xmlns:p14="http://schemas.microsoft.com/office/powerpoint/2010/main" val="96603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WHY ROUX-EN Y? (3)</a:t>
            </a:r>
            <a:endParaRPr lang="it-IT" sz="2000" b="1" dirty="0"/>
          </a:p>
        </p:txBody>
      </p:sp>
      <p:pic>
        <p:nvPicPr>
          <p:cNvPr id="6" name="Immagine 5" descr="Schermata 2024-04-28 alle 22.3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845"/>
            <a:ext cx="8234204" cy="26758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99222" y="3660367"/>
            <a:ext cx="2876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10779 RYGB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117 BARRETT</a:t>
            </a:r>
            <a:endParaRPr lang="it-IT" dirty="0"/>
          </a:p>
        </p:txBody>
      </p:sp>
      <p:pic>
        <p:nvPicPr>
          <p:cNvPr id="9" name="Immagine 8" descr="Schermata 2024-04-28 alle 22.51.5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2"/>
          <a:stretch/>
        </p:blipFill>
        <p:spPr>
          <a:xfrm>
            <a:off x="3747873" y="3193503"/>
            <a:ext cx="3032520" cy="19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2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690" cy="7588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20957" y="276087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SG TO RYGB FOR GERD (1)</a:t>
            </a:r>
            <a:endParaRPr lang="it-IT" sz="2000" b="1" dirty="0"/>
          </a:p>
        </p:txBody>
      </p:sp>
      <p:pic>
        <p:nvPicPr>
          <p:cNvPr id="5" name="Immagine 4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04" y="0"/>
            <a:ext cx="909796" cy="5143500"/>
          </a:xfrm>
          <a:prstGeom prst="rect">
            <a:avLst/>
          </a:prstGeom>
        </p:spPr>
      </p:pic>
      <p:pic>
        <p:nvPicPr>
          <p:cNvPr id="6" name="Immagine 5" descr="Schermata 2023-12-29 alle 22.31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" y="1130299"/>
            <a:ext cx="9139171" cy="395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1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16598</TotalTime>
  <Words>1202</Words>
  <Application>Microsoft Macintosh PowerPoint</Application>
  <PresentationFormat>Presentazione su schermo (16:9)</PresentationFormat>
  <Paragraphs>185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QUALE INTERVENTO IN CASO DI GERD POST-OPERATORIO?   SEMPRE RYGB?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Giacomo Piatto</dc:creator>
  <cp:lastModifiedBy>Giacomo Piatto</cp:lastModifiedBy>
  <cp:revision>71</cp:revision>
  <dcterms:created xsi:type="dcterms:W3CDTF">2024-04-24T05:08:48Z</dcterms:created>
  <dcterms:modified xsi:type="dcterms:W3CDTF">2024-05-12T21:19:58Z</dcterms:modified>
</cp:coreProperties>
</file>